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letter"/>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A3A3A3"/>
    <a:srgbClr val="C05B00"/>
    <a:srgbClr val="FFFFFF"/>
    <a:srgbClr val="FB5409"/>
    <a:srgbClr val="E9E9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showGuides="1">
      <p:cViewPr varScale="1">
        <p:scale>
          <a:sx n="38" d="100"/>
          <a:sy n="38" d="100"/>
        </p:scale>
        <p:origin x="54" y="10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351864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4037094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312187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1653322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566649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4199180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353238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647575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403702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4111915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B5D2A3-2846-4DFD-8CD4-2C2377FF7D1B}"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4068340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5D2A3-2846-4DFD-8CD4-2C2377FF7D1B}" type="datetimeFigureOut">
              <a:rPr kumimoji="1" lang="ja-JP" altLang="en-US" smtClean="0"/>
              <a:t>2022/10/20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38AE0-40EC-4169-B009-D73ACB390EAA}" type="slidenum">
              <a:rPr kumimoji="1" lang="ja-JP" altLang="en-US" smtClean="0"/>
              <a:t>‹#›</a:t>
            </a:fld>
            <a:endParaRPr kumimoji="1" lang="ja-JP" altLang="en-US"/>
          </a:p>
        </p:txBody>
      </p:sp>
    </p:spTree>
    <p:extLst>
      <p:ext uri="{BB962C8B-B14F-4D97-AF65-F5344CB8AC3E}">
        <p14:creationId xmlns:p14="http://schemas.microsoft.com/office/powerpoint/2010/main" val="2541721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F2B8869B-4D27-FDF6-CAD6-844ADD06E23C}"/>
              </a:ext>
            </a:extLst>
          </p:cNvPr>
          <p:cNvSpPr txBox="1"/>
          <p:nvPr/>
        </p:nvSpPr>
        <p:spPr>
          <a:xfrm>
            <a:off x="4524185" y="5219986"/>
            <a:ext cx="4572000" cy="1615827"/>
          </a:xfrm>
          <a:prstGeom prst="rect">
            <a:avLst/>
          </a:prstGeom>
          <a:noFill/>
        </p:spPr>
        <p:txBody>
          <a:bodyPr wrap="square">
            <a:spAutoFit/>
          </a:bodyPr>
          <a:lstStyle/>
          <a:p>
            <a:pPr algn="l"/>
            <a:r>
              <a:rPr lang="ja-JP" altLang="en-US" b="1" i="0" dirty="0">
                <a:solidFill>
                  <a:srgbClr val="666666"/>
                </a:solidFill>
                <a:effectLst/>
                <a:latin typeface="メイリオ" panose="020B0604030504040204" pitchFamily="50" charset="-128"/>
                <a:ea typeface="メイリオ" panose="020B0604030504040204" pitchFamily="50" charset="-128"/>
              </a:rPr>
              <a:t>「ケラチン」とは？</a:t>
            </a:r>
            <a:endParaRPr lang="en-US" altLang="ja-JP" b="1" i="0" dirty="0">
              <a:solidFill>
                <a:srgbClr val="666666"/>
              </a:solidFill>
              <a:effectLst/>
              <a:latin typeface="メイリオ" panose="020B0604030504040204" pitchFamily="50" charset="-128"/>
              <a:ea typeface="メイリオ" panose="020B0604030504040204" pitchFamily="50" charset="-128"/>
            </a:endParaRPr>
          </a:p>
          <a:p>
            <a:pPr algn="l"/>
            <a:endParaRPr lang="ja-JP" altLang="en-US" sz="800" b="1" i="0" dirty="0">
              <a:solidFill>
                <a:srgbClr val="666666"/>
              </a:solidFill>
              <a:effectLst/>
              <a:latin typeface="メイリオ" panose="020B0604030504040204" pitchFamily="50" charset="-128"/>
              <a:ea typeface="メイリオ" panose="020B0604030504040204" pitchFamily="50" charset="-128"/>
            </a:endParaRPr>
          </a:p>
          <a:p>
            <a:pPr algn="l"/>
            <a:r>
              <a:rPr lang="ja-JP" altLang="en-US" sz="900" b="0" i="0" dirty="0">
                <a:solidFill>
                  <a:srgbClr val="666666"/>
                </a:solidFill>
                <a:effectLst/>
                <a:latin typeface="メイリオ" panose="020B0604030504040204" pitchFamily="50" charset="-128"/>
                <a:ea typeface="メイリオ" panose="020B0604030504040204" pitchFamily="50" charset="-128"/>
              </a:rPr>
              <a:t>毛髪の成分の</a:t>
            </a:r>
            <a:r>
              <a:rPr lang="en-US" altLang="ja-JP" sz="900" b="0" i="0" dirty="0">
                <a:solidFill>
                  <a:srgbClr val="666666"/>
                </a:solidFill>
                <a:effectLst/>
                <a:latin typeface="メイリオ" panose="020B0604030504040204" pitchFamily="50" charset="-128"/>
                <a:ea typeface="メイリオ" panose="020B0604030504040204" pitchFamily="50" charset="-128"/>
              </a:rPr>
              <a:t>80〜90</a:t>
            </a:r>
            <a:r>
              <a:rPr lang="ja-JP" altLang="en-US" sz="900" b="0" i="0" dirty="0">
                <a:solidFill>
                  <a:srgbClr val="666666"/>
                </a:solidFill>
                <a:effectLst/>
                <a:latin typeface="メイリオ" panose="020B0604030504040204" pitchFamily="50" charset="-128"/>
                <a:ea typeface="メイリオ" panose="020B0604030504040204" pitchFamily="50" charset="-128"/>
              </a:rPr>
              <a:t>％は「ケラチンタンパク質」と呼ばれるタンパク質でできています。</a:t>
            </a:r>
            <a:endParaRPr lang="en-US" altLang="ja-JP" sz="900" b="0" i="0" dirty="0">
              <a:solidFill>
                <a:srgbClr val="666666"/>
              </a:solidFill>
              <a:effectLst/>
              <a:latin typeface="メイリオ" panose="020B0604030504040204" pitchFamily="50" charset="-128"/>
              <a:ea typeface="メイリオ" panose="020B0604030504040204" pitchFamily="50" charset="-128"/>
            </a:endParaRPr>
          </a:p>
          <a:p>
            <a:pPr algn="l"/>
            <a:r>
              <a:rPr lang="ja-JP" altLang="en-US" sz="900" b="0" i="0" dirty="0">
                <a:solidFill>
                  <a:srgbClr val="666666"/>
                </a:solidFill>
                <a:effectLst/>
                <a:latin typeface="メイリオ" panose="020B0604030504040204" pitchFamily="50" charset="-128"/>
                <a:ea typeface="メイリオ" panose="020B0604030504040204" pitchFamily="50" charset="-128"/>
              </a:rPr>
              <a:t>ケラチンが不足すると、髪の質の低下につながってしまうのです。</a:t>
            </a:r>
            <a:endParaRPr lang="en-US" altLang="ja-JP" sz="900" b="0" i="0" dirty="0">
              <a:solidFill>
                <a:srgbClr val="666666"/>
              </a:solidFill>
              <a:effectLst/>
              <a:latin typeface="メイリオ" panose="020B0604030504040204" pitchFamily="50" charset="-128"/>
              <a:ea typeface="メイリオ" panose="020B0604030504040204" pitchFamily="50" charset="-128"/>
            </a:endParaRPr>
          </a:p>
          <a:p>
            <a:pPr algn="l"/>
            <a:r>
              <a:rPr lang="ja-JP" altLang="en-US" sz="900" b="0" i="0" dirty="0">
                <a:solidFill>
                  <a:srgbClr val="666666"/>
                </a:solidFill>
                <a:effectLst/>
                <a:latin typeface="メイリオ" panose="020B0604030504040204" pitchFamily="50" charset="-128"/>
                <a:ea typeface="メイリオ" panose="020B0604030504040204" pitchFamily="50" charset="-128"/>
              </a:rPr>
              <a:t>食事からもケラチン生成をサポートすることができますが、それだけでは不足しがちに</a:t>
            </a:r>
            <a:r>
              <a:rPr lang="en-US" altLang="ja-JP" sz="900" b="0" i="0" dirty="0">
                <a:solidFill>
                  <a:srgbClr val="666666"/>
                </a:solidFill>
                <a:effectLst/>
                <a:latin typeface="メイリオ" panose="020B0604030504040204" pitchFamily="50" charset="-128"/>
                <a:ea typeface="メイリオ" panose="020B0604030504040204" pitchFamily="50" charset="-128"/>
              </a:rPr>
              <a:t>…</a:t>
            </a:r>
            <a:r>
              <a:rPr lang="ja-JP" altLang="en-US" sz="900" b="0" i="0" dirty="0">
                <a:solidFill>
                  <a:srgbClr val="666666"/>
                </a:solidFill>
                <a:effectLst/>
                <a:latin typeface="メイリオ" panose="020B0604030504040204" pitchFamily="50" charset="-128"/>
                <a:ea typeface="メイリオ" panose="020B0604030504040204" pitchFamily="50" charset="-128"/>
              </a:rPr>
              <a:t>。</a:t>
            </a:r>
            <a:endParaRPr lang="en-US" altLang="ja-JP" sz="900" b="0" i="0" dirty="0">
              <a:solidFill>
                <a:srgbClr val="666666"/>
              </a:solidFill>
              <a:effectLst/>
              <a:latin typeface="メイリオ" panose="020B0604030504040204" pitchFamily="50" charset="-128"/>
              <a:ea typeface="メイリオ" panose="020B0604030504040204" pitchFamily="50" charset="-128"/>
            </a:endParaRPr>
          </a:p>
          <a:p>
            <a:pPr algn="l"/>
            <a:r>
              <a:rPr lang="ja-JP" altLang="en-US" sz="900" b="0" i="0" dirty="0">
                <a:solidFill>
                  <a:srgbClr val="666666"/>
                </a:solidFill>
                <a:effectLst/>
                <a:latin typeface="メイリオ" panose="020B0604030504040204" pitchFamily="50" charset="-128"/>
                <a:ea typeface="メイリオ" panose="020B0604030504040204" pitchFamily="50" charset="-128"/>
              </a:rPr>
              <a:t>毎日使うヘアケアにケラチン配合のものを選ぶことがおすすめです。 </a:t>
            </a:r>
            <a:endParaRPr lang="en-US" altLang="ja-JP" sz="900" b="0" i="0" dirty="0">
              <a:solidFill>
                <a:srgbClr val="666666"/>
              </a:solidFill>
              <a:effectLst/>
              <a:latin typeface="メイリオ" panose="020B0604030504040204" pitchFamily="50" charset="-128"/>
              <a:ea typeface="メイリオ" panose="020B0604030504040204" pitchFamily="50" charset="-128"/>
            </a:endParaRPr>
          </a:p>
          <a:p>
            <a:pPr algn="l"/>
            <a:r>
              <a:rPr lang="en-US" altLang="ja-JP" sz="900" b="0" i="0" dirty="0">
                <a:solidFill>
                  <a:srgbClr val="666666"/>
                </a:solidFill>
                <a:effectLst/>
                <a:latin typeface="メイリオ" panose="020B0604030504040204" pitchFamily="50" charset="-128"/>
                <a:ea typeface="メイリオ" panose="020B0604030504040204" pitchFamily="50" charset="-128"/>
              </a:rPr>
              <a:t>KERAFFECT CREAM</a:t>
            </a:r>
            <a:r>
              <a:rPr lang="ja-JP" altLang="en-US" sz="900" b="0" i="0" dirty="0">
                <a:solidFill>
                  <a:srgbClr val="666666"/>
                </a:solidFill>
                <a:effectLst/>
                <a:latin typeface="メイリオ" panose="020B0604030504040204" pitchFamily="50" charset="-128"/>
                <a:ea typeface="メイリオ" panose="020B0604030504040204" pitchFamily="50" charset="-128"/>
              </a:rPr>
              <a:t>のケラチンは防腐剤無添加のスキンケアにも使われるオーガニック認証ケラチンのため洗い流す必要はありません</a:t>
            </a:r>
            <a:r>
              <a:rPr lang="ja-JP" altLang="en-US" sz="900" b="0" i="0" dirty="0">
                <a:solidFill>
                  <a:srgbClr val="A3A3A3"/>
                </a:solidFill>
                <a:effectLst/>
                <a:latin typeface="メイリオ" panose="020B0604030504040204" pitchFamily="50" charset="-128"/>
                <a:ea typeface="メイリオ" panose="020B0604030504040204" pitchFamily="50" charset="-128"/>
              </a:rPr>
              <a:t>。</a:t>
            </a:r>
          </a:p>
        </p:txBody>
      </p:sp>
      <p:pic>
        <p:nvPicPr>
          <p:cNvPr id="1026" name="Picture 2">
            <a:extLst>
              <a:ext uri="{FF2B5EF4-FFF2-40B4-BE49-F238E27FC236}">
                <a16:creationId xmlns:a16="http://schemas.microsoft.com/office/drawing/2014/main" id="{38F7D1B6-5BF5-FBE0-A496-089BC39A1F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15" y="32008"/>
            <a:ext cx="4572000" cy="457200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D358623B-9184-C5FC-93B6-B27C219FC311}"/>
              </a:ext>
            </a:extLst>
          </p:cNvPr>
          <p:cNvSpPr txBox="1"/>
          <p:nvPr/>
        </p:nvSpPr>
        <p:spPr>
          <a:xfrm>
            <a:off x="0" y="5165518"/>
            <a:ext cx="4572000" cy="1477328"/>
          </a:xfrm>
          <a:prstGeom prst="rect">
            <a:avLst/>
          </a:prstGeom>
          <a:noFill/>
        </p:spPr>
        <p:txBody>
          <a:bodyPr wrap="square" rtlCol="0">
            <a:spAutoFit/>
          </a:bodyPr>
          <a:lstStyle/>
          <a:p>
            <a:r>
              <a:rPr kumimoji="1" lang="en-US" altLang="ja-JP" b="1" dirty="0">
                <a:solidFill>
                  <a:srgbClr val="666666"/>
                </a:solidFill>
                <a:latin typeface="メイリオ" panose="020B0604030504040204" pitchFamily="50" charset="-128"/>
                <a:ea typeface="メイリオ" panose="020B0604030504040204" pitchFamily="50" charset="-128"/>
              </a:rPr>
              <a:t>KERAFFECT</a:t>
            </a:r>
            <a:r>
              <a:rPr kumimoji="1" lang="ja-JP" altLang="en-US" b="1" dirty="0">
                <a:solidFill>
                  <a:srgbClr val="666666"/>
                </a:solidFill>
                <a:latin typeface="メイリオ" panose="020B0604030504040204" pitchFamily="50" charset="-128"/>
                <a:ea typeface="メイリオ" panose="020B0604030504040204" pitchFamily="50" charset="-128"/>
              </a:rPr>
              <a:t> </a:t>
            </a:r>
            <a:r>
              <a:rPr kumimoji="1" lang="en-US" altLang="ja-JP" b="1" dirty="0">
                <a:solidFill>
                  <a:srgbClr val="666666"/>
                </a:solidFill>
                <a:latin typeface="メイリオ" panose="020B0604030504040204" pitchFamily="50" charset="-128"/>
                <a:ea typeface="メイリオ" panose="020B0604030504040204" pitchFamily="50" charset="-128"/>
              </a:rPr>
              <a:t>CREAM</a:t>
            </a:r>
            <a:r>
              <a:rPr kumimoji="1" lang="ja-JP" altLang="en-US" b="1" dirty="0">
                <a:solidFill>
                  <a:srgbClr val="666666"/>
                </a:solidFill>
                <a:latin typeface="メイリオ" panose="020B0604030504040204" pitchFamily="50" charset="-128"/>
                <a:ea typeface="メイリオ" panose="020B0604030504040204" pitchFamily="50" charset="-128"/>
              </a:rPr>
              <a:t> </a:t>
            </a:r>
            <a:r>
              <a:rPr kumimoji="1" lang="ja-JP" altLang="en-US" sz="1200" dirty="0">
                <a:solidFill>
                  <a:srgbClr val="666666"/>
                </a:solidFill>
                <a:latin typeface="メイリオ" panose="020B0604030504040204" pitchFamily="50" charset="-128"/>
                <a:ea typeface="メイリオ" panose="020B0604030504040204" pitchFamily="50" charset="-128"/>
              </a:rPr>
              <a:t>ケラフェクトクリーム</a:t>
            </a:r>
            <a:endParaRPr kumimoji="1" lang="en-US" altLang="ja-JP" sz="1200" dirty="0">
              <a:solidFill>
                <a:srgbClr val="666666"/>
              </a:solidFill>
              <a:latin typeface="メイリオ" panose="020B0604030504040204" pitchFamily="50" charset="-128"/>
              <a:ea typeface="メイリオ" panose="020B0604030504040204" pitchFamily="50" charset="-128"/>
            </a:endParaRPr>
          </a:p>
          <a:p>
            <a:endParaRPr kumimoji="1" lang="en-US" altLang="ja-JP" dirty="0">
              <a:solidFill>
                <a:srgbClr val="666666"/>
              </a:solidFill>
              <a:latin typeface="メイリオ" panose="020B0604030504040204" pitchFamily="50" charset="-128"/>
              <a:ea typeface="メイリオ" panose="020B0604030504040204" pitchFamily="50" charset="-128"/>
            </a:endParaRPr>
          </a:p>
          <a:p>
            <a:r>
              <a:rPr kumimoji="1" lang="ja-JP" altLang="en-US" b="1" u="sng" dirty="0">
                <a:solidFill>
                  <a:srgbClr val="666666"/>
                </a:solidFill>
                <a:latin typeface="メイリオ" panose="020B0604030504040204" pitchFamily="50" charset="-128"/>
                <a:ea typeface="メイリオ" panose="020B0604030504040204" pitchFamily="50" charset="-128"/>
              </a:rPr>
              <a:t>販売価格</a:t>
            </a:r>
            <a:endParaRPr kumimoji="1" lang="en-US" altLang="ja-JP" b="1" u="sng" dirty="0">
              <a:solidFill>
                <a:srgbClr val="666666"/>
              </a:solidFill>
              <a:latin typeface="メイリオ" panose="020B0604030504040204" pitchFamily="50" charset="-128"/>
              <a:ea typeface="メイリオ" panose="020B0604030504040204" pitchFamily="50" charset="-128"/>
            </a:endParaRPr>
          </a:p>
          <a:p>
            <a:pPr algn="ctr"/>
            <a:r>
              <a:rPr kumimoji="1" lang="en-US" altLang="ja-JP" dirty="0">
                <a:solidFill>
                  <a:srgbClr val="666666"/>
                </a:solidFill>
                <a:latin typeface="メイリオ" panose="020B0604030504040204" pitchFamily="50" charset="-128"/>
                <a:ea typeface="メイリオ" panose="020B0604030504040204" pitchFamily="50" charset="-128"/>
              </a:rPr>
              <a:t>140g</a:t>
            </a:r>
            <a:r>
              <a:rPr kumimoji="1" lang="ja-JP" altLang="en-US" dirty="0">
                <a:solidFill>
                  <a:srgbClr val="666666"/>
                </a:solidFill>
                <a:latin typeface="メイリオ" panose="020B0604030504040204" pitchFamily="50" charset="-128"/>
                <a:ea typeface="メイリオ" panose="020B0604030504040204" pitchFamily="50" charset="-128"/>
              </a:rPr>
              <a:t> ボトル　　</a:t>
            </a:r>
            <a:r>
              <a:rPr kumimoji="1" lang="en-US" altLang="ja-JP" dirty="0">
                <a:solidFill>
                  <a:srgbClr val="666666"/>
                </a:solidFill>
                <a:latin typeface="メイリオ" panose="020B0604030504040204" pitchFamily="50" charset="-128"/>
                <a:ea typeface="メイリオ" panose="020B0604030504040204" pitchFamily="50" charset="-128"/>
              </a:rPr>
              <a:t>\0,000(</a:t>
            </a:r>
            <a:r>
              <a:rPr kumimoji="1" lang="ja-JP" altLang="en-US" dirty="0">
                <a:solidFill>
                  <a:srgbClr val="666666"/>
                </a:solidFill>
                <a:latin typeface="メイリオ" panose="020B0604030504040204" pitchFamily="50" charset="-128"/>
                <a:ea typeface="メイリオ" panose="020B0604030504040204" pitchFamily="50" charset="-128"/>
              </a:rPr>
              <a:t>税込</a:t>
            </a:r>
            <a:r>
              <a:rPr kumimoji="1" lang="en-US" altLang="ja-JP" dirty="0">
                <a:solidFill>
                  <a:srgbClr val="666666"/>
                </a:solidFill>
                <a:latin typeface="メイリオ" panose="020B0604030504040204" pitchFamily="50" charset="-128"/>
                <a:ea typeface="メイリオ" panose="020B0604030504040204" pitchFamily="50" charset="-128"/>
              </a:rPr>
              <a:t>)</a:t>
            </a:r>
          </a:p>
          <a:p>
            <a:pPr algn="ctr"/>
            <a:r>
              <a:rPr kumimoji="1" lang="en-US" altLang="ja-JP" dirty="0">
                <a:solidFill>
                  <a:srgbClr val="666666"/>
                </a:solidFill>
                <a:latin typeface="メイリオ" panose="020B0604030504040204" pitchFamily="50" charset="-128"/>
                <a:ea typeface="メイリオ" panose="020B0604030504040204" pitchFamily="50" charset="-128"/>
              </a:rPr>
              <a:t>500g</a:t>
            </a:r>
            <a:r>
              <a:rPr kumimoji="1" lang="ja-JP" altLang="en-US" dirty="0">
                <a:solidFill>
                  <a:srgbClr val="666666"/>
                </a:solidFill>
                <a:latin typeface="メイリオ" panose="020B0604030504040204" pitchFamily="50" charset="-128"/>
                <a:ea typeface="メイリオ" panose="020B0604030504040204" pitchFamily="50" charset="-128"/>
              </a:rPr>
              <a:t> レフィル　</a:t>
            </a:r>
            <a:r>
              <a:rPr kumimoji="1" lang="en-US" altLang="ja-JP" dirty="0">
                <a:solidFill>
                  <a:srgbClr val="666666"/>
                </a:solidFill>
                <a:latin typeface="メイリオ" panose="020B0604030504040204" pitchFamily="50" charset="-128"/>
                <a:ea typeface="メイリオ" panose="020B0604030504040204" pitchFamily="50" charset="-128"/>
              </a:rPr>
              <a:t>\0,000(</a:t>
            </a:r>
            <a:r>
              <a:rPr kumimoji="1" lang="ja-JP" altLang="en-US" dirty="0">
                <a:solidFill>
                  <a:srgbClr val="666666"/>
                </a:solidFill>
                <a:latin typeface="メイリオ" panose="020B0604030504040204" pitchFamily="50" charset="-128"/>
                <a:ea typeface="メイリオ" panose="020B0604030504040204" pitchFamily="50" charset="-128"/>
              </a:rPr>
              <a:t>税込</a:t>
            </a:r>
            <a:r>
              <a:rPr kumimoji="1" lang="en-US" altLang="ja-JP" dirty="0">
                <a:solidFill>
                  <a:srgbClr val="666666"/>
                </a:solidFill>
                <a:latin typeface="メイリオ" panose="020B0604030504040204" pitchFamily="50" charset="-128"/>
                <a:ea typeface="メイリオ" panose="020B0604030504040204" pitchFamily="50" charset="-128"/>
              </a:rPr>
              <a:t>)</a:t>
            </a:r>
            <a:endParaRPr kumimoji="1" lang="ja-JP" altLang="en-US" dirty="0">
              <a:solidFill>
                <a:srgbClr val="666666"/>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F786DA5C-B63B-DD1E-A7DA-6EAC775624E0}"/>
              </a:ext>
            </a:extLst>
          </p:cNvPr>
          <p:cNvSpPr/>
          <p:nvPr/>
        </p:nvSpPr>
        <p:spPr>
          <a:xfrm>
            <a:off x="0" y="11953"/>
            <a:ext cx="4572000" cy="4560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6863DD8-BA48-1B94-0CDB-BD57E20E2895}"/>
              </a:ext>
            </a:extLst>
          </p:cNvPr>
          <p:cNvSpPr txBox="1"/>
          <p:nvPr/>
        </p:nvSpPr>
        <p:spPr>
          <a:xfrm>
            <a:off x="0" y="4572001"/>
            <a:ext cx="4572000" cy="369332"/>
          </a:xfrm>
          <a:prstGeom prst="rect">
            <a:avLst/>
          </a:prstGeom>
          <a:solidFill>
            <a:srgbClr val="C05B00"/>
          </a:solidFill>
          <a:ln>
            <a:solidFill>
              <a:schemeClr val="tx1"/>
            </a:solidFill>
          </a:ln>
        </p:spPr>
        <p:txBody>
          <a:bodyPr wrap="square" rtlCol="0">
            <a:spAutoFit/>
          </a:bodyP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べたつかないアウトバストリートメント</a:t>
            </a:r>
          </a:p>
        </p:txBody>
      </p:sp>
      <p:sp>
        <p:nvSpPr>
          <p:cNvPr id="8" name="テキスト ボックス 7">
            <a:extLst>
              <a:ext uri="{FF2B5EF4-FFF2-40B4-BE49-F238E27FC236}">
                <a16:creationId xmlns:a16="http://schemas.microsoft.com/office/drawing/2014/main" id="{37D69661-7A97-30B4-9F75-ECAB8FC03753}"/>
              </a:ext>
            </a:extLst>
          </p:cNvPr>
          <p:cNvSpPr txBox="1"/>
          <p:nvPr/>
        </p:nvSpPr>
        <p:spPr>
          <a:xfrm>
            <a:off x="4572000" y="11953"/>
            <a:ext cx="4572000" cy="1415772"/>
          </a:xfrm>
          <a:prstGeom prst="rect">
            <a:avLst/>
          </a:prstGeom>
          <a:noFill/>
        </p:spPr>
        <p:txBody>
          <a:bodyPr wrap="square" rtlCol="0">
            <a:spAutoFit/>
          </a:bodyPr>
          <a:lstStyle/>
          <a:p>
            <a:pPr algn="ctr"/>
            <a:r>
              <a:rPr lang="ja-JP" altLang="en-US" b="0" i="0"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フランスのオーガニックグレード</a:t>
            </a:r>
            <a:endParaRPr lang="en-US" altLang="ja-JP" b="0" i="0"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r>
              <a:rPr lang="ja-JP" altLang="en-US" b="0" i="0"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活性ケラチン　シナチントップ</a:t>
            </a:r>
            <a:endParaRPr lang="en-US" altLang="ja-JP" b="0" i="0"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endParaRPr lang="en-US" altLang="ja-JP" sz="800"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ja-JP" altLang="en-US" sz="1400" b="0" i="0" dirty="0">
                <a:solidFill>
                  <a:srgbClr val="666666"/>
                </a:solidFill>
                <a:latin typeface="メイリオ" panose="020B0604030504040204" pitchFamily="50" charset="-128"/>
                <a:ea typeface="メイリオ" panose="020B0604030504040204" pitchFamily="50" charset="-128"/>
              </a:rPr>
              <a:t>髪の毛とほぼ同じケラチンタンパク構造</a:t>
            </a:r>
            <a:endParaRPr lang="en-US" altLang="ja-JP" sz="1400" b="0" i="0" dirty="0">
              <a:solidFill>
                <a:srgbClr val="666666"/>
              </a:solidFill>
              <a:latin typeface="メイリオ" panose="020B0604030504040204" pitchFamily="50" charset="-128"/>
              <a:ea typeface="メイリオ" panose="020B0604030504040204" pitchFamily="50" charset="-128"/>
            </a:endParaRPr>
          </a:p>
          <a:p>
            <a:r>
              <a:rPr lang="ja-JP" altLang="en-US" sz="1400" dirty="0">
                <a:solidFill>
                  <a:srgbClr val="666666"/>
                </a:solidFill>
                <a:latin typeface="メイリオ" panose="020B0604030504040204" pitchFamily="50" charset="-128"/>
                <a:ea typeface="メイリオ" panose="020B0604030504040204" pitchFamily="50" charset="-128"/>
              </a:rPr>
              <a:t>洗い流しても効果が持続するため</a:t>
            </a:r>
            <a:endParaRPr lang="en-US" altLang="ja-JP" sz="1400" dirty="0">
              <a:solidFill>
                <a:srgbClr val="666666"/>
              </a:solidFill>
              <a:latin typeface="メイリオ" panose="020B0604030504040204" pitchFamily="50" charset="-128"/>
              <a:ea typeface="メイリオ" panose="020B0604030504040204" pitchFamily="50" charset="-128"/>
            </a:endParaRPr>
          </a:p>
          <a:p>
            <a:r>
              <a:rPr lang="ja-JP" altLang="en-US" sz="1400" b="0" i="0" dirty="0">
                <a:solidFill>
                  <a:srgbClr val="666666"/>
                </a:solidFill>
                <a:latin typeface="メイリオ" panose="020B0604030504040204" pitchFamily="50" charset="-128"/>
                <a:ea typeface="メイリオ" panose="020B0604030504040204" pitchFamily="50" charset="-128"/>
              </a:rPr>
              <a:t>お風呂でのヘアパックとしても使用</a:t>
            </a:r>
            <a:r>
              <a:rPr lang="en-US" altLang="ja-JP" sz="1400" b="0" i="0" dirty="0">
                <a:solidFill>
                  <a:srgbClr val="666666"/>
                </a:solidFill>
                <a:latin typeface="メイリオ" panose="020B0604030504040204" pitchFamily="50" charset="-128"/>
                <a:ea typeface="メイリオ" panose="020B0604030504040204" pitchFamily="50" charset="-128"/>
              </a:rPr>
              <a:t>OK</a:t>
            </a:r>
            <a:r>
              <a:rPr lang="ja-JP" altLang="en-US" sz="1400" b="0" i="0" dirty="0">
                <a:solidFill>
                  <a:srgbClr val="666666"/>
                </a:solidFill>
                <a:latin typeface="メイリオ" panose="020B0604030504040204" pitchFamily="50" charset="-128"/>
                <a:ea typeface="メイリオ" panose="020B0604030504040204" pitchFamily="50" charset="-128"/>
              </a:rPr>
              <a:t>！</a:t>
            </a:r>
            <a:endParaRPr lang="en-US" altLang="ja-JP" sz="1400" b="0" i="0" dirty="0">
              <a:solidFill>
                <a:srgbClr val="666666"/>
              </a:solidFill>
              <a:latin typeface="メイリオ" panose="020B0604030504040204" pitchFamily="50" charset="-128"/>
              <a:ea typeface="メイリオ" panose="020B0604030504040204" pitchFamily="50" charset="-128"/>
            </a:endParaRPr>
          </a:p>
        </p:txBody>
      </p:sp>
      <p:cxnSp>
        <p:nvCxnSpPr>
          <p:cNvPr id="10" name="直線コネクタ 9">
            <a:extLst>
              <a:ext uri="{FF2B5EF4-FFF2-40B4-BE49-F238E27FC236}">
                <a16:creationId xmlns:a16="http://schemas.microsoft.com/office/drawing/2014/main" id="{14B9A5D0-7985-312C-BA10-E9A3F36D68C6}"/>
              </a:ext>
            </a:extLst>
          </p:cNvPr>
          <p:cNvCxnSpPr>
            <a:cxnSpLocks/>
          </p:cNvCxnSpPr>
          <p:nvPr/>
        </p:nvCxnSpPr>
        <p:spPr>
          <a:xfrm>
            <a:off x="4688539" y="1423262"/>
            <a:ext cx="4326965" cy="11952"/>
          </a:xfrm>
          <a:prstGeom prst="line">
            <a:avLst/>
          </a:prstGeom>
          <a:ln w="19050" cap="rnd">
            <a:solidFill>
              <a:srgbClr val="C05B00">
                <a:alpha val="50000"/>
              </a:srgb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B8CA23CB-2C8E-03DD-7A1F-C1E1E1DFAC5A}"/>
              </a:ext>
            </a:extLst>
          </p:cNvPr>
          <p:cNvSpPr txBox="1"/>
          <p:nvPr/>
        </p:nvSpPr>
        <p:spPr>
          <a:xfrm>
            <a:off x="4572001" y="1525788"/>
            <a:ext cx="4571998" cy="1969770"/>
          </a:xfrm>
          <a:prstGeom prst="rect">
            <a:avLst/>
          </a:prstGeom>
          <a:noFill/>
        </p:spPr>
        <p:txBody>
          <a:bodyPr wrap="square" rtlCol="0">
            <a:spAutoFit/>
          </a:bodyPr>
          <a:lstStyle/>
          <a:p>
            <a:r>
              <a:rPr lang="ja-JP" altLang="en-US"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毛髪補修成分　多数配合</a:t>
            </a:r>
            <a:endParaRPr lang="en-US" altLang="ja-JP"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endParaRPr lang="en-US" altLang="ja-JP" sz="800"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ja-JP" altLang="en-US"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エルカラクトン ペリセア</a:t>
            </a:r>
            <a:r>
              <a:rPr lang="en-US" altLang="ja-JP"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リピジュア </a:t>
            </a:r>
            <a:r>
              <a:rPr lang="en-US" altLang="ja-JP" dirty="0" err="1">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etc</a:t>
            </a:r>
            <a:endParaRPr lang="en-US" altLang="ja-JP"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endParaRPr lang="en-US" altLang="ja-JP" sz="800"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ja-JP" altLang="en-US" sz="1400" dirty="0">
                <a:solidFill>
                  <a:srgbClr val="666666"/>
                </a:solidFill>
                <a:latin typeface="メイリオ" panose="020B0604030504040204" pitchFamily="50" charset="-128"/>
                <a:ea typeface="メイリオ" panose="020B0604030504040204" pitchFamily="50" charset="-128"/>
              </a:rPr>
              <a:t>ドライヤーの熱を利用して毛髪補修</a:t>
            </a:r>
            <a:endParaRPr lang="en-US" altLang="ja-JP" sz="1400" dirty="0">
              <a:solidFill>
                <a:srgbClr val="666666"/>
              </a:solidFill>
              <a:latin typeface="メイリオ" panose="020B0604030504040204" pitchFamily="50" charset="-128"/>
              <a:ea typeface="メイリオ" panose="020B0604030504040204" pitchFamily="50" charset="-128"/>
            </a:endParaRPr>
          </a:p>
          <a:p>
            <a:r>
              <a:rPr lang="ja-JP" altLang="en-US" sz="1400" dirty="0">
                <a:solidFill>
                  <a:srgbClr val="666666"/>
                </a:solidFill>
                <a:latin typeface="メイリオ" panose="020B0604030504040204" pitchFamily="50" charset="-128"/>
                <a:ea typeface="メイリオ" panose="020B0604030504040204" pitchFamily="50" charset="-128"/>
              </a:rPr>
              <a:t>浸透促進効果と保湿効果で</a:t>
            </a:r>
            <a:endParaRPr lang="en-US" altLang="ja-JP" sz="1400" dirty="0">
              <a:solidFill>
                <a:srgbClr val="666666"/>
              </a:solidFill>
              <a:latin typeface="メイリオ" panose="020B0604030504040204" pitchFamily="50" charset="-128"/>
              <a:ea typeface="メイリオ" panose="020B0604030504040204" pitchFamily="50" charset="-128"/>
            </a:endParaRPr>
          </a:p>
          <a:p>
            <a:r>
              <a:rPr lang="ja-JP" altLang="en-US" sz="1400" dirty="0">
                <a:solidFill>
                  <a:srgbClr val="666666"/>
                </a:solidFill>
                <a:latin typeface="メイリオ" panose="020B0604030504040204" pitchFamily="50" charset="-128"/>
                <a:ea typeface="メイリオ" panose="020B0604030504040204" pitchFamily="50" charset="-128"/>
              </a:rPr>
              <a:t>キューティクルの補修</a:t>
            </a:r>
            <a:endParaRPr lang="en-US" altLang="ja-JP" sz="1400" dirty="0">
              <a:solidFill>
                <a:srgbClr val="666666"/>
              </a:solidFill>
              <a:latin typeface="メイリオ" panose="020B0604030504040204" pitchFamily="50" charset="-128"/>
              <a:ea typeface="メイリオ" panose="020B0604030504040204" pitchFamily="50" charset="-128"/>
            </a:endParaRPr>
          </a:p>
          <a:p>
            <a:r>
              <a:rPr lang="ja-JP" altLang="en-US" sz="1400" dirty="0">
                <a:solidFill>
                  <a:srgbClr val="666666"/>
                </a:solidFill>
                <a:latin typeface="メイリオ" panose="020B0604030504040204" pitchFamily="50" charset="-128"/>
                <a:ea typeface="メイリオ" panose="020B0604030504040204" pitchFamily="50" charset="-128"/>
              </a:rPr>
              <a:t>うるおいやなめらかさ　ハリコシ</a:t>
            </a:r>
            <a:endParaRPr lang="en-US" altLang="ja-JP" sz="1400" dirty="0">
              <a:solidFill>
                <a:srgbClr val="666666"/>
              </a:solidFill>
              <a:latin typeface="メイリオ" panose="020B0604030504040204" pitchFamily="50" charset="-128"/>
              <a:ea typeface="メイリオ" panose="020B0604030504040204" pitchFamily="50" charset="-128"/>
            </a:endParaRPr>
          </a:p>
          <a:p>
            <a:r>
              <a:rPr lang="ja-JP" altLang="en-US" sz="1400" dirty="0">
                <a:solidFill>
                  <a:srgbClr val="666666"/>
                </a:solidFill>
                <a:latin typeface="メイリオ" panose="020B0604030504040204" pitchFamily="50" charset="-128"/>
                <a:ea typeface="メイリオ" panose="020B0604030504040204" pitchFamily="50" charset="-128"/>
              </a:rPr>
              <a:t>ヘアカラーの退色防止</a:t>
            </a:r>
            <a:endParaRPr lang="en-US" altLang="ja-JP" sz="1400" dirty="0">
              <a:solidFill>
                <a:srgbClr val="666666"/>
              </a:solidFill>
              <a:latin typeface="メイリオ" panose="020B0604030504040204" pitchFamily="50" charset="-128"/>
              <a:ea typeface="メイリオ" panose="020B0604030504040204" pitchFamily="50" charset="-128"/>
            </a:endParaRPr>
          </a:p>
        </p:txBody>
      </p:sp>
      <p:cxnSp>
        <p:nvCxnSpPr>
          <p:cNvPr id="16" name="直線コネクタ 15">
            <a:extLst>
              <a:ext uri="{FF2B5EF4-FFF2-40B4-BE49-F238E27FC236}">
                <a16:creationId xmlns:a16="http://schemas.microsoft.com/office/drawing/2014/main" id="{FAA4A7CB-757A-C219-DFF8-0CE8E7569052}"/>
              </a:ext>
            </a:extLst>
          </p:cNvPr>
          <p:cNvCxnSpPr>
            <a:cxnSpLocks/>
          </p:cNvCxnSpPr>
          <p:nvPr/>
        </p:nvCxnSpPr>
        <p:spPr>
          <a:xfrm>
            <a:off x="4688539" y="3515534"/>
            <a:ext cx="4326965" cy="11952"/>
          </a:xfrm>
          <a:prstGeom prst="line">
            <a:avLst/>
          </a:prstGeom>
          <a:ln w="19050" cap="rnd">
            <a:solidFill>
              <a:srgbClr val="C05B00">
                <a:alpha val="50000"/>
              </a:srgbClr>
            </a:solidFill>
            <a:headEnd type="diamond"/>
            <a:tailEnd type="diamond"/>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A06C0C23-FC29-42CB-8E9B-86C2F0B432F6}"/>
              </a:ext>
            </a:extLst>
          </p:cNvPr>
          <p:cNvSpPr txBox="1"/>
          <p:nvPr/>
        </p:nvSpPr>
        <p:spPr>
          <a:xfrm>
            <a:off x="4572002" y="3637654"/>
            <a:ext cx="4571998" cy="1415772"/>
          </a:xfrm>
          <a:prstGeom prst="rect">
            <a:avLst/>
          </a:prstGeom>
          <a:noFill/>
          <a:ln cap="rnd" cmpd="dbl">
            <a:noFill/>
            <a:prstDash val="dash"/>
          </a:ln>
        </p:spPr>
        <p:txBody>
          <a:bodyPr wrap="square" rtlCol="0">
            <a:spAutoFit/>
          </a:bodyPr>
          <a:lstStyle/>
          <a:p>
            <a:r>
              <a:rPr lang="en-US" altLang="ja-JP" b="1" dirty="0">
                <a:solidFill>
                  <a:srgbClr val="666666"/>
                </a:solidFill>
                <a:latin typeface="メイリオ" panose="020B0604030504040204" pitchFamily="50" charset="-128"/>
                <a:ea typeface="メイリオ" panose="020B0604030504040204" pitchFamily="50" charset="-128"/>
              </a:rPr>
              <a:t>【</a:t>
            </a:r>
            <a:r>
              <a:rPr lang="ja-JP" altLang="en-US" b="1" dirty="0">
                <a:solidFill>
                  <a:srgbClr val="666666"/>
                </a:solidFill>
                <a:latin typeface="メイリオ" panose="020B0604030504040204" pitchFamily="50" charset="-128"/>
                <a:ea typeface="メイリオ" panose="020B0604030504040204" pitchFamily="50" charset="-128"/>
              </a:rPr>
              <a:t>ご使用方法</a:t>
            </a:r>
            <a:r>
              <a:rPr lang="en-US" altLang="ja-JP" b="1" dirty="0">
                <a:solidFill>
                  <a:srgbClr val="666666"/>
                </a:solidFill>
                <a:latin typeface="メイリオ" panose="020B0604030504040204" pitchFamily="50" charset="-128"/>
                <a:ea typeface="メイリオ" panose="020B0604030504040204" pitchFamily="50" charset="-128"/>
              </a:rPr>
              <a:t>】</a:t>
            </a:r>
            <a:endParaRPr lang="en-US" altLang="ja-JP" sz="4800" b="1" dirty="0">
              <a:solidFill>
                <a:srgbClr val="666666"/>
              </a:solidFill>
              <a:latin typeface="メイリオ" panose="020B0604030504040204" pitchFamily="50" charset="-128"/>
              <a:ea typeface="メイリオ" panose="020B0604030504040204" pitchFamily="50" charset="-128"/>
            </a:endParaRPr>
          </a:p>
          <a:p>
            <a:endParaRPr lang="en-US" altLang="ja-JP" sz="800" dirty="0">
              <a:solidFill>
                <a:srgbClr val="666666"/>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en-US" altLang="ja-JP" sz="900" dirty="0">
                <a:solidFill>
                  <a:srgbClr val="666666"/>
                </a:solidFill>
                <a:latin typeface="メイリオ" panose="020B0604030504040204" pitchFamily="50" charset="-128"/>
                <a:ea typeface="メイリオ" panose="020B0604030504040204" pitchFamily="50" charset="-128"/>
              </a:rPr>
              <a:t>1.</a:t>
            </a:r>
            <a:r>
              <a:rPr lang="ja-JP" altLang="en-US" sz="900" dirty="0">
                <a:solidFill>
                  <a:srgbClr val="666666"/>
                </a:solidFill>
                <a:latin typeface="メイリオ" panose="020B0604030504040204" pitchFamily="50" charset="-128"/>
                <a:ea typeface="メイリオ" panose="020B0604030504040204" pitchFamily="50" charset="-128"/>
              </a:rPr>
              <a:t>適量を手に取り、毛先などのダメージ部分に馴染ませてください</a:t>
            </a:r>
            <a:endParaRPr lang="en-US" altLang="ja-JP" sz="900" dirty="0">
              <a:solidFill>
                <a:srgbClr val="666666"/>
              </a:solidFill>
              <a:latin typeface="メイリオ" panose="020B0604030504040204" pitchFamily="50" charset="-128"/>
              <a:ea typeface="メイリオ" panose="020B0604030504040204" pitchFamily="50" charset="-128"/>
            </a:endParaRPr>
          </a:p>
          <a:p>
            <a:endParaRPr lang="en-US" altLang="ja-JP" sz="800" dirty="0">
              <a:solidFill>
                <a:srgbClr val="666666"/>
              </a:solidFill>
              <a:latin typeface="メイリオ" panose="020B0604030504040204" pitchFamily="50" charset="-128"/>
              <a:ea typeface="メイリオ" panose="020B0604030504040204" pitchFamily="50" charset="-128"/>
            </a:endParaRPr>
          </a:p>
          <a:p>
            <a:r>
              <a:rPr lang="en-US" altLang="ja-JP" sz="900" dirty="0">
                <a:solidFill>
                  <a:srgbClr val="666666"/>
                </a:solidFill>
                <a:latin typeface="メイリオ" panose="020B0604030504040204" pitchFamily="50" charset="-128"/>
                <a:ea typeface="メイリオ" panose="020B0604030504040204" pitchFamily="50" charset="-128"/>
              </a:rPr>
              <a:t>2.</a:t>
            </a:r>
            <a:r>
              <a:rPr lang="ja-JP" altLang="en-US" sz="900" dirty="0">
                <a:solidFill>
                  <a:srgbClr val="666666"/>
                </a:solidFill>
                <a:latin typeface="メイリオ" panose="020B0604030504040204" pitchFamily="50" charset="-128"/>
                <a:ea typeface="メイリオ" panose="020B0604030504040204" pitchFamily="50" charset="-128"/>
              </a:rPr>
              <a:t>濡れた状態の髪の毛に馴染ませてそのまま乾かしてください</a:t>
            </a:r>
            <a:endParaRPr lang="en-US" altLang="ja-JP" sz="900" dirty="0">
              <a:solidFill>
                <a:srgbClr val="666666"/>
              </a:solidFill>
              <a:latin typeface="メイリオ" panose="020B0604030504040204" pitchFamily="50" charset="-128"/>
              <a:ea typeface="メイリオ" panose="020B0604030504040204" pitchFamily="50" charset="-128"/>
            </a:endParaRPr>
          </a:p>
          <a:p>
            <a:endParaRPr lang="en-US" altLang="ja-JP" sz="800" dirty="0">
              <a:solidFill>
                <a:srgbClr val="666666"/>
              </a:solidFill>
              <a:latin typeface="メイリオ" panose="020B0604030504040204" pitchFamily="50" charset="-128"/>
              <a:ea typeface="メイリオ" panose="020B0604030504040204" pitchFamily="50" charset="-128"/>
            </a:endParaRPr>
          </a:p>
          <a:p>
            <a:r>
              <a:rPr lang="en-US" altLang="ja-JP" sz="900" dirty="0">
                <a:solidFill>
                  <a:srgbClr val="666666"/>
                </a:solidFill>
                <a:latin typeface="メイリオ" panose="020B0604030504040204" pitchFamily="50" charset="-128"/>
                <a:ea typeface="メイリオ" panose="020B0604030504040204" pitchFamily="50" charset="-128"/>
              </a:rPr>
              <a:t>3.</a:t>
            </a:r>
            <a:r>
              <a:rPr lang="ja-JP" altLang="en-US" sz="900" dirty="0">
                <a:solidFill>
                  <a:srgbClr val="666666"/>
                </a:solidFill>
                <a:latin typeface="メイリオ" panose="020B0604030504040204" pitchFamily="50" charset="-128"/>
                <a:ea typeface="メイリオ" panose="020B0604030504040204" pitchFamily="50" charset="-128"/>
              </a:rPr>
              <a:t>シャンプー後にダメージ部分に多めに付けて、少し時間置いて流してください</a:t>
            </a:r>
            <a:endParaRPr lang="en-US" altLang="ja-JP" sz="900" dirty="0">
              <a:solidFill>
                <a:srgbClr val="666666"/>
              </a:solidFill>
              <a:latin typeface="メイリオ" panose="020B0604030504040204" pitchFamily="50" charset="-128"/>
              <a:ea typeface="メイリオ" panose="020B0604030504040204" pitchFamily="50" charset="-128"/>
            </a:endParaRPr>
          </a:p>
          <a:p>
            <a:endParaRPr lang="en-US" altLang="ja-JP" sz="800" dirty="0">
              <a:solidFill>
                <a:srgbClr val="666666"/>
              </a:solidFill>
              <a:latin typeface="メイリオ" panose="020B0604030504040204" pitchFamily="50" charset="-128"/>
              <a:ea typeface="メイリオ" panose="020B0604030504040204" pitchFamily="50" charset="-128"/>
            </a:endParaRPr>
          </a:p>
          <a:p>
            <a:r>
              <a:rPr lang="en-US" altLang="ja-JP" sz="900" dirty="0">
                <a:solidFill>
                  <a:srgbClr val="666666"/>
                </a:solidFill>
                <a:latin typeface="メイリオ" panose="020B0604030504040204" pitchFamily="50" charset="-128"/>
                <a:ea typeface="メイリオ" panose="020B0604030504040204" pitchFamily="50" charset="-128"/>
              </a:rPr>
              <a:t>4.</a:t>
            </a:r>
            <a:r>
              <a:rPr lang="ja-JP" altLang="en-US" sz="900" dirty="0">
                <a:solidFill>
                  <a:srgbClr val="666666"/>
                </a:solidFill>
                <a:latin typeface="メイリオ" panose="020B0604030504040204" pitchFamily="50" charset="-128"/>
                <a:ea typeface="メイリオ" panose="020B0604030504040204" pitchFamily="50" charset="-128"/>
              </a:rPr>
              <a:t>スタイリング剤として、ドライヤーやアイロンの後、全体に馴染ませてください</a:t>
            </a:r>
            <a:endParaRPr lang="en-US" altLang="ja-JP" sz="900" dirty="0">
              <a:solidFill>
                <a:srgbClr val="666666"/>
              </a:solidFill>
              <a:latin typeface="メイリオ" panose="020B0604030504040204" pitchFamily="50" charset="-128"/>
              <a:ea typeface="メイリオ" panose="020B0604030504040204" pitchFamily="50" charset="-128"/>
            </a:endParaRPr>
          </a:p>
        </p:txBody>
      </p:sp>
      <p:cxnSp>
        <p:nvCxnSpPr>
          <p:cNvPr id="18" name="直線コネクタ 17">
            <a:extLst>
              <a:ext uri="{FF2B5EF4-FFF2-40B4-BE49-F238E27FC236}">
                <a16:creationId xmlns:a16="http://schemas.microsoft.com/office/drawing/2014/main" id="{61814E02-12B9-7984-2F37-FC35F4287A59}"/>
              </a:ext>
            </a:extLst>
          </p:cNvPr>
          <p:cNvCxnSpPr>
            <a:cxnSpLocks/>
          </p:cNvCxnSpPr>
          <p:nvPr/>
        </p:nvCxnSpPr>
        <p:spPr>
          <a:xfrm>
            <a:off x="4646702" y="5103496"/>
            <a:ext cx="4326965" cy="11952"/>
          </a:xfrm>
          <a:prstGeom prst="line">
            <a:avLst/>
          </a:prstGeom>
          <a:ln w="19050" cap="rnd">
            <a:solidFill>
              <a:srgbClr val="C05B00">
                <a:alpha val="50000"/>
              </a:srgbClr>
            </a:solidFill>
            <a:headEnd type="diamond"/>
            <a:tailEnd type="diamo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5230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253</Words>
  <Application>Microsoft Office PowerPoint</Application>
  <PresentationFormat>レター サイズ 8.5x11 インチ</PresentationFormat>
  <Paragraphs>37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Kanri</dc:creator>
  <cp:lastModifiedBy>Free</cp:lastModifiedBy>
  <cp:revision>2</cp:revision>
  <cp:lastPrinted>2022-10-15T04:27:48Z</cp:lastPrinted>
  <dcterms:created xsi:type="dcterms:W3CDTF">2022-10-15T03:33:03Z</dcterms:created>
  <dcterms:modified xsi:type="dcterms:W3CDTF">2022-10-20T08:09:46Z</dcterms:modified>
</cp:coreProperties>
</file>